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666" r:id="rId2"/>
    <p:sldId id="506" r:id="rId3"/>
    <p:sldId id="667" r:id="rId4"/>
    <p:sldId id="668" r:id="rId5"/>
    <p:sldId id="675" r:id="rId6"/>
    <p:sldId id="669" r:id="rId7"/>
    <p:sldId id="670" r:id="rId8"/>
    <p:sldId id="674" r:id="rId9"/>
    <p:sldId id="671" r:id="rId10"/>
    <p:sldId id="676" r:id="rId11"/>
    <p:sldId id="672" r:id="rId12"/>
    <p:sldId id="673" r:id="rId13"/>
    <p:sldId id="677" r:id="rId14"/>
    <p:sldId id="562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egina" initials="R" lastIdx="19" clrIdx="0"/>
  <p:cmAuthor id="1" name="Wehler" initials="W" lastIdx="7" clrIdx="1"/>
  <p:cmAuthor id="2" name="imbio" initials="i" lastIdx="1" clrIdx="2">
    <p:extLst/>
  </p:cmAuthor>
  <p:cmAuthor id="3" name="Doermann" initials="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1F1F"/>
    <a:srgbClr val="FFFFFF"/>
    <a:srgbClr val="76A34D"/>
    <a:srgbClr val="7F7F7F"/>
    <a:srgbClr val="A9D18E"/>
    <a:srgbClr val="5B9B21"/>
    <a:srgbClr val="992121"/>
    <a:srgbClr val="BE422C"/>
    <a:srgbClr val="94BA21"/>
    <a:srgbClr val="579C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Gitternetz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38B1855-1B75-4FBE-930C-398BA8C253C6}" styleName="Designformatvorlage 2 - Akz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23" autoAdjust="0"/>
    <p:restoredTop sz="78271" autoAdjust="0"/>
  </p:normalViewPr>
  <p:slideViewPr>
    <p:cSldViewPr snapToObjects="1">
      <p:cViewPr varScale="1">
        <p:scale>
          <a:sx n="69" d="100"/>
          <a:sy n="69" d="100"/>
        </p:scale>
        <p:origin x="2184" y="51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C11AA0-ABBD-43A1-86A6-31C5F7B251D3}" type="datetimeFigureOut">
              <a:rPr lang="en-GB" smtClean="0"/>
              <a:pPr/>
              <a:t>30/12/2018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EB586-5D7C-4D39-B803-2FFB5F055074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982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47D573-9907-4638-A715-EFC676BC90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97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5A64E0-987A-4BD2-A069-5845AC82CBF6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51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Computes the distance map from a binary image processor, by specifying</a:t>
            </a:r>
            <a:b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weights and normalization.</a:t>
            </a:r>
            <a:b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Distance is computed for each foreground (white) pixel, as the chamfer</a:t>
            </a:r>
            <a:b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distance to the nearest background (black) pixel. 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EB586-5D7C-4D39-B803-2FFB5F055074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0396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EB586-5D7C-4D39-B803-2FFB5F055074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9629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DAB8D-7C3E-46F8-898A-2FFD67D0441C}" type="datetime1">
              <a:rPr lang="en-GB" smtClean="0"/>
              <a:t>30/12/2018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B510A-63F1-46F9-8AE3-252E153FCC63}" type="datetime1">
              <a:rPr lang="en-GB" smtClean="0"/>
              <a:t>30/12/2018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C1E25-F36A-464D-8792-CCD0C9D6FC9D}" type="datetime1">
              <a:rPr lang="en-GB" smtClean="0"/>
              <a:t>30/12/2018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00141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800">
                <a:latin typeface="Lucida Sans" panose="020B0602030504020204" pitchFamily="34" charset="0"/>
              </a:defRPr>
            </a:lvl1pPr>
            <a:lvl2pPr>
              <a:lnSpc>
                <a:spcPct val="150000"/>
              </a:lnSpc>
              <a:defRPr sz="1800">
                <a:latin typeface="Lucida Sans" panose="020B0602030504020204" pitchFamily="34" charset="0"/>
              </a:defRPr>
            </a:lvl2pPr>
            <a:lvl3pPr>
              <a:lnSpc>
                <a:spcPct val="150000"/>
              </a:lnSpc>
              <a:defRPr sz="1800">
                <a:latin typeface="Lucida Sans" panose="020B0602030504020204" pitchFamily="34" charset="0"/>
              </a:defRPr>
            </a:lvl3pPr>
            <a:lvl4pPr>
              <a:lnSpc>
                <a:spcPct val="150000"/>
              </a:lnSpc>
              <a:defRPr sz="1800">
                <a:latin typeface="Lucida Sans" panose="020B0602030504020204" pitchFamily="34" charset="0"/>
              </a:defRPr>
            </a:lvl4pPr>
            <a:lvl5pPr>
              <a:lnSpc>
                <a:spcPct val="150000"/>
              </a:lnSpc>
              <a:defRPr sz="1800">
                <a:latin typeface="Lucida Sans" panose="020B0602030504020204" pitchFamily="34" charset="0"/>
              </a:defRPr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B9316-7928-423B-BF9B-7085B495E31F}" type="datetime1">
              <a:rPr lang="en-GB" smtClean="0"/>
              <a:t>30/12/2018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80971" y="6492875"/>
            <a:ext cx="556322" cy="365125"/>
          </a:xfrm>
        </p:spPr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4212000" y="-4212000"/>
            <a:ext cx="720000" cy="91440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30000">
                <a:schemeClr val="accent6">
                  <a:lumMod val="95000"/>
                  <a:lumOff val="5000"/>
                </a:schemeClr>
              </a:gs>
              <a:gs pos="93000">
                <a:srgbClr val="346633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20000"/>
          </a:xfrm>
          <a:noFill/>
        </p:spPr>
        <p:txBody>
          <a:bodyPr>
            <a:normAutofit/>
          </a:bodyPr>
          <a:lstStyle>
            <a:lvl1pPr algn="ctr">
              <a:defRPr sz="2400" b="0" cap="none" spc="0">
                <a:ln w="18415" cmpd="sng">
                  <a:noFill/>
                  <a:prstDash val="solid"/>
                </a:ln>
                <a:solidFill>
                  <a:schemeClr val="bg1"/>
                </a:solidFill>
                <a:effectLst/>
                <a:latin typeface="Lucida Sans" panose="020B0602030504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AE92038-E93F-441E-A664-E9581F1055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6" y="7294"/>
            <a:ext cx="729832" cy="7089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086D3-4F34-45DF-96CB-512FA4252147}" type="datetime1">
              <a:rPr lang="en-GB" smtClean="0"/>
              <a:t>30/12/2018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9C17-70EA-43DB-BA1B-461973BF7F11}" type="datetime1">
              <a:rPr lang="en-GB" smtClean="0"/>
              <a:t>30/12/2018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0919C-A28B-459B-91A0-4CEDD1CB6F8D}" type="datetime1">
              <a:rPr lang="en-GB" smtClean="0"/>
              <a:t>30/12/2018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10" name="Rectangle 10"/>
          <p:cNvSpPr/>
          <p:nvPr userDrawn="1"/>
        </p:nvSpPr>
        <p:spPr>
          <a:xfrm rot="16200000">
            <a:off x="4212000" y="-4212000"/>
            <a:ext cx="720000" cy="91440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30000">
                <a:schemeClr val="accent6">
                  <a:lumMod val="95000"/>
                  <a:lumOff val="5000"/>
                </a:schemeClr>
              </a:gs>
              <a:gs pos="93000">
                <a:srgbClr val="346633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20000"/>
          </a:xfrm>
          <a:noFill/>
        </p:spPr>
        <p:txBody>
          <a:bodyPr>
            <a:normAutofit/>
          </a:bodyPr>
          <a:lstStyle>
            <a:lvl1pPr algn="ctr">
              <a:defRPr sz="1800" b="0" cap="none" spc="0">
                <a:ln w="18415" cmpd="sng">
                  <a:noFill/>
                  <a:prstDash val="solid"/>
                </a:ln>
                <a:solidFill>
                  <a:schemeClr val="bg1"/>
                </a:solidFill>
                <a:effectLst/>
                <a:latin typeface="Lucida Sans" panose="020B0602030504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0AF7101D-A8D8-44CC-9F90-3797273208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6" y="7294"/>
            <a:ext cx="729832" cy="7089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BD5D0-8CF3-463D-A9BE-F8CDED83A4E8}" type="datetime1">
              <a:rPr lang="en-GB" smtClean="0"/>
              <a:t>30/12/2018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DFC61-63BD-43D8-B527-BF260B53CA8B}" type="datetime1">
              <a:rPr lang="en-GB" smtClean="0"/>
              <a:t>30/12/2018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26932-BE81-4185-B857-AF531A027ABE}" type="datetime1">
              <a:rPr lang="en-GB" smtClean="0"/>
              <a:t>30/12/2018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 rot="16200000">
            <a:off x="1143000" y="-1143000"/>
            <a:ext cx="6858000" cy="91440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30000">
                <a:schemeClr val="accent6">
                  <a:lumMod val="95000"/>
                  <a:lumOff val="5000"/>
                </a:schemeClr>
              </a:gs>
              <a:gs pos="93000">
                <a:srgbClr val="346633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52A5054-FF11-403C-A864-0DEA2846B8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21" y="9468"/>
            <a:ext cx="705951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F4445-99D6-4F81-A339-771B23EF261C}" type="datetime1">
              <a:rPr lang="en-GB" smtClean="0"/>
              <a:t>30/12/2018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57592" y="6490083"/>
            <a:ext cx="5864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5283D-A7AA-453E-BA45-7E348D332D84}" type="slidenum">
              <a:rPr lang="en-GB" smtClean="0"/>
              <a:pPr/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jpeg"/><Relationship Id="rId4" Type="http://schemas.openxmlformats.org/officeDocument/2006/relationships/image" Target="../media/image4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26" Type="http://schemas.openxmlformats.org/officeDocument/2006/relationships/image" Target="../media/image31.png"/><Relationship Id="rId3" Type="http://schemas.openxmlformats.org/officeDocument/2006/relationships/image" Target="../media/image8.png"/><Relationship Id="rId21" Type="http://schemas.openxmlformats.org/officeDocument/2006/relationships/image" Target="../media/image26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5" Type="http://schemas.openxmlformats.org/officeDocument/2006/relationships/image" Target="../media/image30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29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24" Type="http://schemas.openxmlformats.org/officeDocument/2006/relationships/image" Target="../media/image29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Relationship Id="rId22" Type="http://schemas.openxmlformats.org/officeDocument/2006/relationships/image" Target="../media/image27.png"/><Relationship Id="rId27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jpeg"/><Relationship Id="rId4" Type="http://schemas.openxmlformats.org/officeDocument/2006/relationships/image" Target="../media/image4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jpeg"/><Relationship Id="rId4" Type="http://schemas.openxmlformats.org/officeDocument/2006/relationships/image" Target="../media/image4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jpeg"/><Relationship Id="rId4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539552" y="980728"/>
            <a:ext cx="8136904" cy="18421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3600" dirty="0" err="1">
                <a:latin typeface="Lucida Sans" panose="020B0602030504020204" pitchFamily="34" charset="0"/>
              </a:rPr>
              <a:t>Programming</a:t>
            </a:r>
            <a:r>
              <a:rPr lang="de-DE" sz="3600" dirty="0">
                <a:latin typeface="Lucida Sans" panose="020B0602030504020204" pitchFamily="34" charset="0"/>
              </a:rPr>
              <a:t> Project 03</a:t>
            </a:r>
            <a:endParaRPr lang="de-DE" sz="3600" i="1" dirty="0">
              <a:latin typeface="Lucida Sans" panose="020B0602030504020204" pitchFamily="34" charset="0"/>
            </a:endParaRP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467544" y="3284984"/>
            <a:ext cx="8136904" cy="1359632"/>
          </a:xfrm>
        </p:spPr>
        <p:txBody>
          <a:bodyPr>
            <a:normAutofit/>
          </a:bodyPr>
          <a:lstStyle/>
          <a:p>
            <a:r>
              <a:rPr lang="de-DE" sz="2800" dirty="0"/>
              <a:t>Christine Robinson, </a:t>
            </a:r>
            <a:r>
              <a:rPr lang="de-DE" sz="2800" dirty="0" err="1"/>
              <a:t>Francèl</a:t>
            </a:r>
            <a:r>
              <a:rPr lang="de-DE" sz="2800" dirty="0"/>
              <a:t> Lamprecht, Regina Wehler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D45C89B-3ED5-4CB4-BF93-18C9E0BF723D}"/>
              </a:ext>
            </a:extLst>
          </p:cNvPr>
          <p:cNvGrpSpPr/>
          <p:nvPr/>
        </p:nvGrpSpPr>
        <p:grpSpPr>
          <a:xfrm>
            <a:off x="2072928" y="5813581"/>
            <a:ext cx="4998144" cy="720000"/>
            <a:chOff x="2483768" y="5805264"/>
            <a:chExt cx="4998144" cy="720000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98D96929-7CE9-4DBE-8F02-0E7F5AB62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5805264"/>
              <a:ext cx="2909912" cy="720000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EA16CE8A-ADE7-4BF8-90DB-C30A30638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83768" y="5805264"/>
              <a:ext cx="1866091" cy="7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1222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BC069FF4-C259-4D02-9300-626D174226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166" y="796169"/>
            <a:ext cx="2026194" cy="2160000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B65201C-755E-4A78-BEDF-202A34C8E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B8EA116-09B8-4DF4-BDBB-365A2C93E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20000"/>
          </a:xfrm>
        </p:spPr>
        <p:txBody>
          <a:bodyPr/>
          <a:lstStyle/>
          <a:p>
            <a:r>
              <a:rPr lang="de-DE" dirty="0"/>
              <a:t>Image Analysis Pipeline</a:t>
            </a:r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8640D44-8B3D-4F26-B447-10754956109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116" y="3861048"/>
            <a:ext cx="2026195" cy="2160000"/>
          </a:xfrm>
          <a:prstGeom prst="rect">
            <a:avLst/>
          </a:prstGeom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A96B9FD-31DB-4D6C-A90F-64400650B22B}"/>
              </a:ext>
            </a:extLst>
          </p:cNvPr>
          <p:cNvGrpSpPr/>
          <p:nvPr/>
        </p:nvGrpSpPr>
        <p:grpSpPr>
          <a:xfrm>
            <a:off x="1419151" y="796169"/>
            <a:ext cx="2048125" cy="2529332"/>
            <a:chOff x="1419151" y="796169"/>
            <a:chExt cx="2048125" cy="2529332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0FE78683-A668-4661-B42C-A629EE404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0116" y="796169"/>
              <a:ext cx="2026194" cy="2160000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4937F64-AB08-4429-95F8-34CF537042FE}"/>
                </a:ext>
              </a:extLst>
            </p:cNvPr>
            <p:cNvSpPr txBox="1"/>
            <p:nvPr/>
          </p:nvSpPr>
          <p:spPr>
            <a:xfrm>
              <a:off x="1419151" y="2956169"/>
              <a:ext cx="2048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1.) RGB </a:t>
              </a:r>
              <a:r>
                <a:rPr lang="de-DE" dirty="0" err="1"/>
                <a:t>input</a:t>
              </a:r>
              <a:r>
                <a:rPr lang="de-DE" dirty="0"/>
                <a:t> </a:t>
              </a:r>
              <a:r>
                <a:rPr lang="de-DE" dirty="0" err="1"/>
                <a:t>image</a:t>
              </a:r>
              <a:endParaRPr lang="en-US" dirty="0"/>
            </a:p>
          </p:txBody>
        </p:sp>
      </p:grpSp>
      <p:sp>
        <p:nvSpPr>
          <p:cNvPr id="17" name="Textfeld 16">
            <a:extLst>
              <a:ext uri="{FF2B5EF4-FFF2-40B4-BE49-F238E27FC236}">
                <a16:creationId xmlns:a16="http://schemas.microsoft.com/office/drawing/2014/main" id="{01631B5E-4455-4257-B581-2234918BE30F}"/>
              </a:ext>
            </a:extLst>
          </p:cNvPr>
          <p:cNvSpPr txBox="1"/>
          <p:nvPr/>
        </p:nvSpPr>
        <p:spPr>
          <a:xfrm>
            <a:off x="5947523" y="2952952"/>
            <a:ext cx="170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2.) Classification</a:t>
            </a:r>
            <a:endParaRPr lang="en-US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9EF8CC8-3894-41E2-9469-65F63F669927}"/>
              </a:ext>
            </a:extLst>
          </p:cNvPr>
          <p:cNvSpPr txBox="1"/>
          <p:nvPr/>
        </p:nvSpPr>
        <p:spPr>
          <a:xfrm>
            <a:off x="1355960" y="6030636"/>
            <a:ext cx="2174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3.) Leaf </a:t>
            </a:r>
            <a:r>
              <a:rPr lang="de-DE" dirty="0" err="1"/>
              <a:t>Identification</a:t>
            </a:r>
            <a:endParaRPr lang="en-US" dirty="0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B24C5F95-13DD-43CE-AF00-85609B91AD2B}"/>
              </a:ext>
            </a:extLst>
          </p:cNvPr>
          <p:cNvGrpSpPr/>
          <p:nvPr/>
        </p:nvGrpSpPr>
        <p:grpSpPr>
          <a:xfrm>
            <a:off x="5783381" y="3867129"/>
            <a:ext cx="2026195" cy="2521853"/>
            <a:chOff x="5803858" y="3861048"/>
            <a:chExt cx="2026195" cy="2521853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A3481FB7-683D-425E-B66F-F2BF3D831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3858" y="3861048"/>
              <a:ext cx="2026195" cy="2160000"/>
            </a:xfrm>
            <a:prstGeom prst="rect">
              <a:avLst/>
            </a:prstGeom>
          </p:spPr>
        </p:pic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257B75B1-24E7-4720-A2E4-40B7CDA4FE13}"/>
                </a:ext>
              </a:extLst>
            </p:cNvPr>
            <p:cNvSpPr txBox="1"/>
            <p:nvPr/>
          </p:nvSpPr>
          <p:spPr>
            <a:xfrm>
              <a:off x="5976148" y="6013569"/>
              <a:ext cx="16816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4.) Leaf Analysis</a:t>
              </a:r>
              <a:endParaRPr lang="en-US" dirty="0"/>
            </a:p>
          </p:txBody>
        </p:sp>
      </p:grpSp>
      <p:sp>
        <p:nvSpPr>
          <p:cNvPr id="20" name="Rechteck 19">
            <a:extLst>
              <a:ext uri="{FF2B5EF4-FFF2-40B4-BE49-F238E27FC236}">
                <a16:creationId xmlns:a16="http://schemas.microsoft.com/office/drawing/2014/main" id="{988905F6-D793-4EEB-A6E9-A233E17F1EEE}"/>
              </a:ext>
            </a:extLst>
          </p:cNvPr>
          <p:cNvSpPr/>
          <p:nvPr/>
        </p:nvSpPr>
        <p:spPr>
          <a:xfrm>
            <a:off x="1115616" y="737469"/>
            <a:ext cx="7200800" cy="2627403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8F6BB4C9-876F-41D0-9E48-CA39D75640D6}"/>
              </a:ext>
            </a:extLst>
          </p:cNvPr>
          <p:cNvSpPr/>
          <p:nvPr/>
        </p:nvSpPr>
        <p:spPr>
          <a:xfrm>
            <a:off x="3591525" y="4818716"/>
            <a:ext cx="2088232" cy="28803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904F682-8F69-447C-8836-D5DABD2C8DC5}"/>
              </a:ext>
            </a:extLst>
          </p:cNvPr>
          <p:cNvSpPr txBox="1"/>
          <p:nvPr/>
        </p:nvSpPr>
        <p:spPr>
          <a:xfrm>
            <a:off x="3760177" y="4114592"/>
            <a:ext cx="987065" cy="13651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de-DE" dirty="0" err="1"/>
              <a:t>Particle</a:t>
            </a:r>
            <a:endParaRPr lang="de-DE" dirty="0"/>
          </a:p>
          <a:p>
            <a:pPr>
              <a:lnSpc>
                <a:spcPct val="250000"/>
              </a:lnSpc>
            </a:pPr>
            <a:r>
              <a:rPr lang="de-DE" dirty="0"/>
              <a:t>Analyzer</a:t>
            </a:r>
            <a:endParaRPr lang="en-US" dirty="0"/>
          </a:p>
        </p:txBody>
      </p:sp>
      <p:sp>
        <p:nvSpPr>
          <p:cNvPr id="25" name="Pfeil: nach rechts 24">
            <a:extLst>
              <a:ext uri="{FF2B5EF4-FFF2-40B4-BE49-F238E27FC236}">
                <a16:creationId xmlns:a16="http://schemas.microsoft.com/office/drawing/2014/main" id="{E8472E73-2AF4-4735-8470-8CCCE182A7F3}"/>
              </a:ext>
            </a:extLst>
          </p:cNvPr>
          <p:cNvSpPr/>
          <p:nvPr/>
        </p:nvSpPr>
        <p:spPr>
          <a:xfrm>
            <a:off x="4775767" y="4818716"/>
            <a:ext cx="900000" cy="288032"/>
          </a:xfrm>
          <a:prstGeom prst="rightArrow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Pfeil: nach rechts 25">
            <a:extLst>
              <a:ext uri="{FF2B5EF4-FFF2-40B4-BE49-F238E27FC236}">
                <a16:creationId xmlns:a16="http://schemas.microsoft.com/office/drawing/2014/main" id="{765DE428-33D2-494A-8D70-4E5825E96A65}"/>
              </a:ext>
            </a:extLst>
          </p:cNvPr>
          <p:cNvSpPr/>
          <p:nvPr/>
        </p:nvSpPr>
        <p:spPr>
          <a:xfrm rot="2706972">
            <a:off x="4606229" y="5137375"/>
            <a:ext cx="1080000" cy="288032"/>
          </a:xfrm>
          <a:prstGeom prst="rightArrow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feil: nach rechts 26">
            <a:extLst>
              <a:ext uri="{FF2B5EF4-FFF2-40B4-BE49-F238E27FC236}">
                <a16:creationId xmlns:a16="http://schemas.microsoft.com/office/drawing/2014/main" id="{8B7AAC83-07CD-46BA-A640-BD7BB0AADCC4}"/>
              </a:ext>
            </a:extLst>
          </p:cNvPr>
          <p:cNvSpPr/>
          <p:nvPr/>
        </p:nvSpPr>
        <p:spPr>
          <a:xfrm rot="19411176">
            <a:off x="4615458" y="4513925"/>
            <a:ext cx="1080000" cy="288032"/>
          </a:xfrm>
          <a:prstGeom prst="rightArrow">
            <a:avLst/>
          </a:prstGeom>
          <a:solidFill>
            <a:srgbClr val="FF1F1F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850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2D277FB-9E61-470C-9FA6-4B82F052E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D24B13D-E047-412C-8EBC-F06F8D93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92B231F-8BB0-41AD-BA2E-B4CB41F72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Particle</a:t>
            </a:r>
            <a:r>
              <a:rPr lang="de-DE" dirty="0"/>
              <a:t> Analyzer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203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31CDAF1B-E566-4F19-B08A-EF9468B78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15626DD-EA2C-46E8-AB87-AADD2F528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BA9754D-67DD-4B42-95D3-8ACAA6DC8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505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6D0076A7-87A2-4909-B35C-C6B678097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89135AC-7183-4818-A94B-C5F4228AD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55F7A05-9E0F-4E62-98B8-10B0F6F8E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358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B1AE1A71-BBF9-40A3-8F92-A2D05BD91876}"/>
              </a:ext>
            </a:extLst>
          </p:cNvPr>
          <p:cNvSpPr txBox="1">
            <a:spLocks/>
          </p:cNvSpPr>
          <p:nvPr/>
        </p:nvSpPr>
        <p:spPr>
          <a:xfrm>
            <a:off x="4211960" y="4725144"/>
            <a:ext cx="3995936" cy="720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Q</a:t>
            </a:r>
            <a:r>
              <a:rPr lang="en-US" dirty="0" err="1">
                <a:solidFill>
                  <a:schemeClr val="bg1"/>
                </a:solidFill>
                <a:latin typeface="Lucida Sans" panose="020B0602030504020204" pitchFamily="34" charset="0"/>
              </a:rPr>
              <a:t>uestions</a:t>
            </a:r>
            <a:r>
              <a:rPr lang="en-US" dirty="0">
                <a:solidFill>
                  <a:schemeClr val="bg1"/>
                </a:solidFill>
                <a:latin typeface="Lucida Sans" panose="020B0602030504020204" pitchFamily="34" charset="0"/>
              </a:rPr>
              <a:t>?</a:t>
            </a:r>
          </a:p>
        </p:txBody>
      </p:sp>
      <p:sp>
        <p:nvSpPr>
          <p:cNvPr id="24" name="Title 2">
            <a:extLst>
              <a:ext uri="{FF2B5EF4-FFF2-40B4-BE49-F238E27FC236}">
                <a16:creationId xmlns:a16="http://schemas.microsoft.com/office/drawing/2014/main" id="{3FA17A66-C924-4290-9512-1E70A8A4077F}"/>
              </a:ext>
            </a:extLst>
          </p:cNvPr>
          <p:cNvSpPr txBox="1">
            <a:spLocks/>
          </p:cNvSpPr>
          <p:nvPr/>
        </p:nvSpPr>
        <p:spPr>
          <a:xfrm>
            <a:off x="827584" y="1628800"/>
            <a:ext cx="4968552" cy="720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Thank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you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for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your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Lucida Sans" panose="020B0602030504020204" pitchFamily="34" charset="0"/>
              </a:rPr>
              <a:t>attention</a:t>
            </a:r>
            <a:r>
              <a:rPr lang="de-DE" dirty="0">
                <a:solidFill>
                  <a:schemeClr val="bg1"/>
                </a:solidFill>
                <a:latin typeface="Lucida Sans" panose="020B0602030504020204" pitchFamily="34" charset="0"/>
              </a:rPr>
              <a:t>!</a:t>
            </a:r>
            <a:endParaRPr lang="en-US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698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45C96F-A2BD-4D83-B83E-7D9E3A3F9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832648"/>
          </a:xfrm>
        </p:spPr>
        <p:txBody>
          <a:bodyPr>
            <a:normAutofit lnSpcReduction="10000"/>
          </a:bodyPr>
          <a:lstStyle/>
          <a:p>
            <a:r>
              <a:rPr lang="de-DE" sz="1600" dirty="0" err="1"/>
              <a:t>main</a:t>
            </a:r>
            <a:r>
              <a:rPr lang="de-DE" sz="1600" dirty="0"/>
              <a:t> </a:t>
            </a:r>
            <a:r>
              <a:rPr lang="de-DE" sz="1600" dirty="0" err="1"/>
              <a:t>bottleneck</a:t>
            </a:r>
            <a:r>
              <a:rPr lang="de-DE" sz="1600" dirty="0"/>
              <a:t> in plant </a:t>
            </a:r>
            <a:r>
              <a:rPr lang="de-DE" sz="1600" dirty="0" err="1"/>
              <a:t>research</a:t>
            </a:r>
            <a:r>
              <a:rPr lang="de-DE" sz="1600" dirty="0"/>
              <a:t> and </a:t>
            </a:r>
            <a:r>
              <a:rPr lang="de-DE" sz="1600" dirty="0" err="1"/>
              <a:t>breeding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phenotyping</a:t>
            </a:r>
            <a:r>
              <a:rPr lang="de-DE" sz="1600" dirty="0"/>
              <a:t> </a:t>
            </a:r>
            <a:r>
              <a:rPr lang="de-DE" sz="1600" dirty="0" err="1"/>
              <a:t>capability</a:t>
            </a:r>
            <a:r>
              <a:rPr lang="de-DE" sz="1600" dirty="0"/>
              <a:t> </a:t>
            </a:r>
          </a:p>
          <a:p>
            <a:r>
              <a:rPr lang="de-DE" sz="1600" dirty="0" err="1"/>
              <a:t>required</a:t>
            </a:r>
            <a:r>
              <a:rPr lang="de-DE" sz="1600" dirty="0"/>
              <a:t>: high-</a:t>
            </a:r>
            <a:r>
              <a:rPr lang="de-DE" sz="1600" dirty="0" err="1"/>
              <a:t>throughput</a:t>
            </a:r>
            <a:r>
              <a:rPr lang="de-DE" sz="1600" dirty="0"/>
              <a:t> </a:t>
            </a:r>
            <a:r>
              <a:rPr lang="de-DE" sz="1600" dirty="0" err="1"/>
              <a:t>phenotyping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non-invasive </a:t>
            </a:r>
            <a:r>
              <a:rPr lang="de-DE" sz="1600" dirty="0" err="1"/>
              <a:t>methods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screen root and </a:t>
            </a:r>
            <a:r>
              <a:rPr lang="de-DE" sz="1600" dirty="0" err="1"/>
              <a:t>shoot</a:t>
            </a:r>
            <a:r>
              <a:rPr lang="de-DE" sz="1600" dirty="0"/>
              <a:t> </a:t>
            </a:r>
            <a:r>
              <a:rPr lang="de-DE" sz="1600" dirty="0" err="1"/>
              <a:t>phenotypes</a:t>
            </a:r>
            <a:endParaRPr lang="de-DE" sz="1600" dirty="0"/>
          </a:p>
          <a:p>
            <a:r>
              <a:rPr lang="de-DE" sz="1600" dirty="0" err="1"/>
              <a:t>solution</a:t>
            </a:r>
            <a:r>
              <a:rPr lang="de-DE" sz="1600" dirty="0"/>
              <a:t>: </a:t>
            </a:r>
            <a:r>
              <a:rPr lang="de-DE" sz="1600" dirty="0" err="1"/>
              <a:t>robotic</a:t>
            </a:r>
            <a:r>
              <a:rPr lang="de-DE" sz="1600" dirty="0"/>
              <a:t> </a:t>
            </a:r>
            <a:r>
              <a:rPr lang="de-DE" sz="1600" dirty="0" err="1"/>
              <a:t>driven</a:t>
            </a:r>
            <a:r>
              <a:rPr lang="de-DE" sz="1600" dirty="0"/>
              <a:t> </a:t>
            </a:r>
            <a:r>
              <a:rPr lang="de-DE" sz="1600" dirty="0" err="1"/>
              <a:t>greenhouses</a:t>
            </a:r>
            <a:endParaRPr lang="de-DE" sz="1600" dirty="0"/>
          </a:p>
          <a:p>
            <a:r>
              <a:rPr lang="de-DE" sz="1600" dirty="0" err="1"/>
              <a:t>examples</a:t>
            </a:r>
            <a:r>
              <a:rPr lang="de-DE" sz="1600" dirty="0"/>
              <a:t> at </a:t>
            </a:r>
            <a:r>
              <a:rPr lang="de-DE" sz="1600" dirty="0" err="1"/>
              <a:t>the</a:t>
            </a:r>
            <a:r>
              <a:rPr lang="de-DE" sz="1600" dirty="0"/>
              <a:t> Forschungszentrum Jülich:</a:t>
            </a:r>
          </a:p>
          <a:p>
            <a:endParaRPr lang="de-DE" sz="1600" dirty="0"/>
          </a:p>
          <a:p>
            <a:endParaRPr lang="de-DE" sz="1600" dirty="0"/>
          </a:p>
          <a:p>
            <a:endParaRPr lang="de-DE" sz="1600" dirty="0"/>
          </a:p>
          <a:p>
            <a:endParaRPr lang="de-DE" sz="1600" dirty="0"/>
          </a:p>
          <a:p>
            <a:endParaRPr lang="de-DE" sz="1600" dirty="0"/>
          </a:p>
          <a:p>
            <a:endParaRPr lang="de-DE" sz="1600" dirty="0"/>
          </a:p>
          <a:p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both</a:t>
            </a:r>
            <a:r>
              <a:rPr lang="de-DE" sz="1600" dirty="0"/>
              <a:t> </a:t>
            </a:r>
            <a:r>
              <a:rPr lang="de-DE" sz="1600" dirty="0" err="1"/>
              <a:t>greenhouses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equipped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robots</a:t>
            </a:r>
            <a:r>
              <a:rPr lang="de-DE" sz="1600" dirty="0"/>
              <a:t> </a:t>
            </a:r>
            <a:r>
              <a:rPr lang="de-DE" sz="1600" dirty="0" err="1"/>
              <a:t>that</a:t>
            </a:r>
            <a:r>
              <a:rPr lang="de-DE" sz="1600" dirty="0"/>
              <a:t> </a:t>
            </a:r>
            <a:r>
              <a:rPr lang="de-DE" sz="1600" dirty="0" err="1"/>
              <a:t>transport</a:t>
            </a:r>
            <a:r>
              <a:rPr lang="de-DE" sz="1600" dirty="0"/>
              <a:t> plants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imaging</a:t>
            </a:r>
            <a:r>
              <a:rPr lang="de-DE" sz="1600" dirty="0"/>
              <a:t> </a:t>
            </a:r>
            <a:r>
              <a:rPr lang="de-DE" sz="1600" dirty="0" err="1"/>
              <a:t>stations</a:t>
            </a:r>
            <a:endParaRPr lang="en-US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Plant </a:t>
            </a:r>
            <a:r>
              <a:rPr lang="de-DE" dirty="0" err="1"/>
              <a:t>Phenotyping</a:t>
            </a:r>
            <a:endParaRPr lang="en-GB" dirty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2C79BBA-7C28-4486-81DA-8BD3F29CF198}"/>
              </a:ext>
            </a:extLst>
          </p:cNvPr>
          <p:cNvGrpSpPr/>
          <p:nvPr/>
        </p:nvGrpSpPr>
        <p:grpSpPr>
          <a:xfrm>
            <a:off x="1036123" y="3140968"/>
            <a:ext cx="2772060" cy="2219506"/>
            <a:chOff x="1036123" y="3382590"/>
            <a:chExt cx="2772060" cy="2219506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58280C7D-D746-4BFB-BBB1-C37865AA0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6123" y="3751922"/>
              <a:ext cx="2772060" cy="1850174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397C8D09-35B8-43F0-ABC5-2BE7D573068B}"/>
                </a:ext>
              </a:extLst>
            </p:cNvPr>
            <p:cNvSpPr txBox="1"/>
            <p:nvPr/>
          </p:nvSpPr>
          <p:spPr>
            <a:xfrm>
              <a:off x="1616484" y="3382590"/>
              <a:ext cx="1611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SCREEN House </a:t>
              </a:r>
              <a:endParaRPr lang="en-US" dirty="0"/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FB37C262-3894-4CD6-9876-B875B7E3FBFD}"/>
              </a:ext>
            </a:extLst>
          </p:cNvPr>
          <p:cNvGrpSpPr/>
          <p:nvPr/>
        </p:nvGrpSpPr>
        <p:grpSpPr>
          <a:xfrm>
            <a:off x="5351990" y="3137053"/>
            <a:ext cx="2786144" cy="2227336"/>
            <a:chOff x="5351990" y="3395108"/>
            <a:chExt cx="2786144" cy="2227336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5AD7C437-B54B-4E16-ACB1-AE6828B49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51990" y="3772270"/>
              <a:ext cx="2786144" cy="1850174"/>
            </a:xfrm>
            <a:prstGeom prst="rect">
              <a:avLst/>
            </a:prstGeom>
          </p:spPr>
        </p:pic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D077F89D-A7C7-4CED-BED0-7048B8ACE945}"/>
                </a:ext>
              </a:extLst>
            </p:cNvPr>
            <p:cNvSpPr txBox="1"/>
            <p:nvPr/>
          </p:nvSpPr>
          <p:spPr>
            <a:xfrm>
              <a:off x="5535180" y="3395108"/>
              <a:ext cx="24197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GROWSCREEN </a:t>
              </a:r>
              <a:r>
                <a:rPr lang="de-DE" dirty="0" err="1"/>
                <a:t>chamber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522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00B5A0E-4D82-4BD6-AEBE-B8EE2B1CA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F335191-1245-476F-B7EB-FCC92E833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Computer Science Part</a:t>
            </a:r>
            <a:endParaRPr lang="en-US" dirty="0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27A65C1-3E71-40F2-9631-7B4AAAEC5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00" y="2347594"/>
            <a:ext cx="1013097" cy="1080000"/>
          </a:xfr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164990D-8E0A-4494-BD86-E965550B4F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5880" y="1052856"/>
            <a:ext cx="1013097" cy="1080000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4F7B3032-5DE1-4E77-AF2C-119B31AFCC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497" y="5445344"/>
            <a:ext cx="1013097" cy="1080000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9DB7A16E-50AA-48C5-BC6C-6F0F93EA974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168" y="2347594"/>
            <a:ext cx="1013097" cy="1080000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ECF21554-BB5A-42EE-A38C-2BBAEC07787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168" y="4149200"/>
            <a:ext cx="1013097" cy="1080000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D447D3C4-0756-4C3E-891B-A09FEA17D9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832" y="2347594"/>
            <a:ext cx="1013097" cy="1080000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C0315187-CF18-4C2D-AED0-B222DAAD46C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164" y="4149200"/>
            <a:ext cx="1013097" cy="1080000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D653E305-C7EB-474D-949D-E2BFF2EBD17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832" y="5445344"/>
            <a:ext cx="1013097" cy="1080000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19D6A4F3-1283-4BF0-9869-17C4D3BFB2E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692" y="1052856"/>
            <a:ext cx="1013097" cy="1080000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2642CE21-DD39-4D51-BB0F-EE1B546ABB6C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347594"/>
            <a:ext cx="1013097" cy="1080000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57F3E8DA-33BA-489E-BA52-2254E4D279A2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497" y="4149200"/>
            <a:ext cx="1013097" cy="1080000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2C176D2B-1A8F-4117-8E2D-475EFDEB64F3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168" y="5445344"/>
            <a:ext cx="1013097" cy="1080000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4E3FE1D5-3F32-4DBB-BB3F-536DB52436AB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598" y="1052856"/>
            <a:ext cx="1013097" cy="1080000"/>
          </a:xfrm>
          <a:prstGeom prst="rect">
            <a:avLst/>
          </a:prstGeom>
        </p:spPr>
      </p:pic>
      <p:pic>
        <p:nvPicPr>
          <p:cNvPr id="42" name="Grafik 41">
            <a:extLst>
              <a:ext uri="{FF2B5EF4-FFF2-40B4-BE49-F238E27FC236}">
                <a16:creationId xmlns:a16="http://schemas.microsoft.com/office/drawing/2014/main" id="{232F8A16-DBC8-4CFE-AE60-8FD974C4D033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00" y="4149200"/>
            <a:ext cx="1013097" cy="1080000"/>
          </a:xfrm>
          <a:prstGeom prst="rect">
            <a:avLst/>
          </a:prstGeom>
        </p:spPr>
      </p:pic>
      <p:pic>
        <p:nvPicPr>
          <p:cNvPr id="44" name="Grafik 43">
            <a:extLst>
              <a:ext uri="{FF2B5EF4-FFF2-40B4-BE49-F238E27FC236}">
                <a16:creationId xmlns:a16="http://schemas.microsoft.com/office/drawing/2014/main" id="{EC1D8E9F-AB9A-4583-8781-8413F35E0AC6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836" y="5445344"/>
            <a:ext cx="1013097" cy="1080000"/>
          </a:xfrm>
          <a:prstGeom prst="rect">
            <a:avLst/>
          </a:prstGeom>
        </p:spPr>
      </p:pic>
      <p:pic>
        <p:nvPicPr>
          <p:cNvPr id="46" name="Grafik 45">
            <a:extLst>
              <a:ext uri="{FF2B5EF4-FFF2-40B4-BE49-F238E27FC236}">
                <a16:creationId xmlns:a16="http://schemas.microsoft.com/office/drawing/2014/main" id="{E1A3EC37-FFC4-4C50-828B-1F1FA5616BAD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5445344"/>
            <a:ext cx="1013097" cy="1080000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BECBFEC3-6200-452C-B2C7-BFA511A58267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497" y="1052856"/>
            <a:ext cx="1013097" cy="1080000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id="{1186863C-926B-4E6B-B85C-0A60F4126B4A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497" y="2347594"/>
            <a:ext cx="1013097" cy="1080000"/>
          </a:xfrm>
          <a:prstGeom prst="rect">
            <a:avLst/>
          </a:prstGeom>
        </p:spPr>
      </p:pic>
      <p:pic>
        <p:nvPicPr>
          <p:cNvPr id="52" name="Grafik 51">
            <a:extLst>
              <a:ext uri="{FF2B5EF4-FFF2-40B4-BE49-F238E27FC236}">
                <a16:creationId xmlns:a16="http://schemas.microsoft.com/office/drawing/2014/main" id="{0BE71D12-FFCE-47CA-A63B-A519BB28AF59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164" y="5445344"/>
            <a:ext cx="1013097" cy="1080000"/>
          </a:xfrm>
          <a:prstGeom prst="rect">
            <a:avLst/>
          </a:prstGeom>
        </p:spPr>
      </p:pic>
      <p:pic>
        <p:nvPicPr>
          <p:cNvPr id="54" name="Grafik 53">
            <a:extLst>
              <a:ext uri="{FF2B5EF4-FFF2-40B4-BE49-F238E27FC236}">
                <a16:creationId xmlns:a16="http://schemas.microsoft.com/office/drawing/2014/main" id="{CE90A90C-65C6-4CC7-B581-8C4A60FD06A4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00" y="5445344"/>
            <a:ext cx="1013097" cy="1080000"/>
          </a:xfrm>
          <a:prstGeom prst="rect">
            <a:avLst/>
          </a:prstGeom>
        </p:spPr>
      </p:pic>
      <p:pic>
        <p:nvPicPr>
          <p:cNvPr id="56" name="Grafik 55">
            <a:extLst>
              <a:ext uri="{FF2B5EF4-FFF2-40B4-BE49-F238E27FC236}">
                <a16:creationId xmlns:a16="http://schemas.microsoft.com/office/drawing/2014/main" id="{1F3B52E8-4A47-405B-BE5E-372DE43DE92F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832" y="4149200"/>
            <a:ext cx="1013097" cy="1080000"/>
          </a:xfrm>
          <a:prstGeom prst="rect">
            <a:avLst/>
          </a:prstGeom>
        </p:spPr>
      </p:pic>
      <p:pic>
        <p:nvPicPr>
          <p:cNvPr id="58" name="Grafik 57">
            <a:extLst>
              <a:ext uri="{FF2B5EF4-FFF2-40B4-BE49-F238E27FC236}">
                <a16:creationId xmlns:a16="http://schemas.microsoft.com/office/drawing/2014/main" id="{D9359351-BA28-421B-9887-50346479F158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164" y="2347594"/>
            <a:ext cx="1013097" cy="1080000"/>
          </a:xfrm>
          <a:prstGeom prst="rect">
            <a:avLst/>
          </a:prstGeom>
        </p:spPr>
      </p:pic>
      <p:pic>
        <p:nvPicPr>
          <p:cNvPr id="60" name="Grafik 59">
            <a:extLst>
              <a:ext uri="{FF2B5EF4-FFF2-40B4-BE49-F238E27FC236}">
                <a16:creationId xmlns:a16="http://schemas.microsoft.com/office/drawing/2014/main" id="{C335B10E-9E4E-4110-9D83-2712AE3EB214}"/>
              </a:ext>
            </a:extLst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974" y="1052856"/>
            <a:ext cx="1013097" cy="1080000"/>
          </a:xfrm>
          <a:prstGeom prst="rect">
            <a:avLst/>
          </a:prstGeom>
        </p:spPr>
      </p:pic>
      <p:pic>
        <p:nvPicPr>
          <p:cNvPr id="62" name="Grafik 61">
            <a:extLst>
              <a:ext uri="{FF2B5EF4-FFF2-40B4-BE49-F238E27FC236}">
                <a16:creationId xmlns:a16="http://schemas.microsoft.com/office/drawing/2014/main" id="{F23678E4-A076-49CC-A908-6D584BEE7D69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836" y="4149200"/>
            <a:ext cx="1013097" cy="1080000"/>
          </a:xfrm>
          <a:prstGeom prst="rect">
            <a:avLst/>
          </a:prstGeom>
        </p:spPr>
      </p:pic>
      <p:pic>
        <p:nvPicPr>
          <p:cNvPr id="64" name="Grafik 63">
            <a:extLst>
              <a:ext uri="{FF2B5EF4-FFF2-40B4-BE49-F238E27FC236}">
                <a16:creationId xmlns:a16="http://schemas.microsoft.com/office/drawing/2014/main" id="{8793D316-91B3-4D55-92EB-FD8131CAF4CC}"/>
              </a:ext>
            </a:extLst>
          </p:cNvPr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149200"/>
            <a:ext cx="1013097" cy="1080000"/>
          </a:xfrm>
          <a:prstGeom prst="rect">
            <a:avLst/>
          </a:prstGeom>
        </p:spPr>
      </p:pic>
      <p:pic>
        <p:nvPicPr>
          <p:cNvPr id="66" name="Grafik 65">
            <a:extLst>
              <a:ext uri="{FF2B5EF4-FFF2-40B4-BE49-F238E27FC236}">
                <a16:creationId xmlns:a16="http://schemas.microsoft.com/office/drawing/2014/main" id="{F745A0FB-E8E3-409B-9CA9-40EEEF4326D0}"/>
              </a:ext>
            </a:extLst>
          </p:cNvPr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8786" y="1052856"/>
            <a:ext cx="1013097" cy="1080000"/>
          </a:xfrm>
          <a:prstGeom prst="rect">
            <a:avLst/>
          </a:prstGeom>
        </p:spPr>
      </p:pic>
      <p:pic>
        <p:nvPicPr>
          <p:cNvPr id="68" name="Grafik 67">
            <a:extLst>
              <a:ext uri="{FF2B5EF4-FFF2-40B4-BE49-F238E27FC236}">
                <a16:creationId xmlns:a16="http://schemas.microsoft.com/office/drawing/2014/main" id="{3CEC7C83-7B00-40A1-A83F-D4FC67D1813B}"/>
              </a:ext>
            </a:extLst>
          </p:cNvPr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836" y="2347594"/>
            <a:ext cx="1013097" cy="1080000"/>
          </a:xfrm>
          <a:prstGeom prst="rect">
            <a:avLst/>
          </a:prstGeom>
        </p:spPr>
      </p:pic>
      <p:pic>
        <p:nvPicPr>
          <p:cNvPr id="70" name="Grafik 69">
            <a:extLst>
              <a:ext uri="{FF2B5EF4-FFF2-40B4-BE49-F238E27FC236}">
                <a16:creationId xmlns:a16="http://schemas.microsoft.com/office/drawing/2014/main" id="{CEA97E51-0F88-4BFE-A7FD-713D1266667A}"/>
              </a:ext>
            </a:extLst>
          </p:cNvPr>
          <p:cNvPicPr>
            <a:picLocks noChangeAspect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52856"/>
            <a:ext cx="1013097" cy="1080000"/>
          </a:xfrm>
          <a:prstGeom prst="rect">
            <a:avLst/>
          </a:prstGeom>
        </p:spPr>
      </p:pic>
      <p:sp>
        <p:nvSpPr>
          <p:cNvPr id="71" name="Textfeld 70">
            <a:extLst>
              <a:ext uri="{FF2B5EF4-FFF2-40B4-BE49-F238E27FC236}">
                <a16:creationId xmlns:a16="http://schemas.microsoft.com/office/drawing/2014/main" id="{8AC4C79A-EDDF-4976-B0DB-70FA1D88D1F8}"/>
              </a:ext>
            </a:extLst>
          </p:cNvPr>
          <p:cNvSpPr txBox="1"/>
          <p:nvPr/>
        </p:nvSpPr>
        <p:spPr>
          <a:xfrm>
            <a:off x="1593396" y="3614216"/>
            <a:ext cx="5957208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 </a:t>
            </a:r>
            <a:r>
              <a:rPr lang="de-DE" dirty="0" err="1">
                <a:sym typeface="Wingdings" panose="05000000000000000000" pitchFamily="2" charset="2"/>
              </a:rPr>
              <a:t>Automated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analysis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automatically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acquired</a:t>
            </a:r>
            <a:r>
              <a:rPr lang="de-DE" dirty="0">
                <a:sym typeface="Wingdings" panose="05000000000000000000" pitchFamily="2" charset="2"/>
              </a:rPr>
              <a:t> plant </a:t>
            </a:r>
            <a:r>
              <a:rPr lang="de-DE" dirty="0" err="1">
                <a:sym typeface="Wingdings" panose="05000000000000000000" pitchFamily="2" charset="2"/>
              </a:rPr>
              <a:t>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561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AEF03A2-F1D3-4EA8-9498-B14525535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develop</a:t>
            </a:r>
            <a:r>
              <a:rPr lang="de-DE" dirty="0"/>
              <a:t> a simple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plant </a:t>
            </a:r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top </a:t>
            </a:r>
            <a:r>
              <a:rPr lang="de-DE" dirty="0" err="1"/>
              <a:t>view</a:t>
            </a:r>
            <a:r>
              <a:rPr lang="de-DE" dirty="0"/>
              <a:t> </a:t>
            </a:r>
            <a:r>
              <a:rPr lang="de-DE" dirty="0" err="1"/>
              <a:t>photos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seedlings</a:t>
            </a:r>
            <a:endParaRPr lang="de-DE" dirty="0"/>
          </a:p>
          <a:p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parts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Image Analysis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Fiji</a:t>
            </a:r>
            <a:r>
              <a:rPr lang="de-DE" dirty="0"/>
              <a:t> in Java</a:t>
            </a:r>
          </a:p>
          <a:p>
            <a:pPr lvl="1"/>
            <a:r>
              <a:rPr lang="de-DE" dirty="0"/>
              <a:t>Explorative Data Analysis </a:t>
            </a:r>
            <a:r>
              <a:rPr lang="de-DE" dirty="0" err="1"/>
              <a:t>with</a:t>
            </a:r>
            <a:r>
              <a:rPr lang="de-DE" dirty="0"/>
              <a:t> Python in </a:t>
            </a:r>
            <a:r>
              <a:rPr lang="de-DE" dirty="0" err="1"/>
              <a:t>Jupyter</a:t>
            </a:r>
            <a:r>
              <a:rPr lang="de-DE" dirty="0"/>
              <a:t> Notebooks </a:t>
            </a:r>
          </a:p>
          <a:p>
            <a:r>
              <a:rPr lang="de-DE" dirty="0"/>
              <a:t>Data Sets: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en-US" dirty="0"/>
              <a:t>Leaf Segmentation and Counting Challenges of the International Plant Phenotyping Network which include wild type and mutant plants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C21B9DC-21C2-438B-9985-82226FD4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7E85262-10D4-458B-9B3E-999601FF7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Goal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Project</a:t>
            </a:r>
            <a:endParaRPr lang="en-US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4C03F132-3533-4A80-9805-86A31D510211}"/>
              </a:ext>
            </a:extLst>
          </p:cNvPr>
          <p:cNvGrpSpPr/>
          <p:nvPr/>
        </p:nvGrpSpPr>
        <p:grpSpPr>
          <a:xfrm>
            <a:off x="1547664" y="5078539"/>
            <a:ext cx="6082757" cy="1440000"/>
            <a:chOff x="1496223" y="5078539"/>
            <a:chExt cx="6082757" cy="1440000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5EC1E265-8526-46AC-B7BD-7C819C5A91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8184" y="5078539"/>
              <a:ext cx="1350796" cy="1440000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2BA6B854-A013-47E6-8AED-0BB5FA095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6223" y="5078539"/>
              <a:ext cx="1350796" cy="1440000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266C14BD-B0EE-4D74-A4DF-A5142936F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3543" y="5078539"/>
              <a:ext cx="1350796" cy="1440000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D5B7D01B-A81A-4807-AB0D-DD662E82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0863" y="5078539"/>
              <a:ext cx="1350796" cy="14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3440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BC069FF4-C259-4D02-9300-626D174226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166" y="908720"/>
            <a:ext cx="2026194" cy="2160000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B65201C-755E-4A78-BEDF-202A34C8E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B8EA116-09B8-4DF4-BDBB-365A2C93E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20000"/>
          </a:xfrm>
        </p:spPr>
        <p:txBody>
          <a:bodyPr/>
          <a:lstStyle/>
          <a:p>
            <a:r>
              <a:rPr lang="de-DE" dirty="0"/>
              <a:t>Image Analysis Pipeline</a:t>
            </a:r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8640D44-8B3D-4F26-B447-10754956109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116" y="3861048"/>
            <a:ext cx="2026195" cy="2160000"/>
          </a:xfrm>
          <a:prstGeom prst="rect">
            <a:avLst/>
          </a:prstGeom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A96B9FD-31DB-4D6C-A90F-64400650B22B}"/>
              </a:ext>
            </a:extLst>
          </p:cNvPr>
          <p:cNvGrpSpPr/>
          <p:nvPr/>
        </p:nvGrpSpPr>
        <p:grpSpPr>
          <a:xfrm>
            <a:off x="1419151" y="908720"/>
            <a:ext cx="2048125" cy="2529332"/>
            <a:chOff x="1419151" y="796169"/>
            <a:chExt cx="2048125" cy="2529332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0FE78683-A668-4661-B42C-A629EE404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0116" y="796169"/>
              <a:ext cx="2026194" cy="2160000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4937F64-AB08-4429-95F8-34CF537042FE}"/>
                </a:ext>
              </a:extLst>
            </p:cNvPr>
            <p:cNvSpPr txBox="1"/>
            <p:nvPr/>
          </p:nvSpPr>
          <p:spPr>
            <a:xfrm>
              <a:off x="1419151" y="2956169"/>
              <a:ext cx="2048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1.) RGB </a:t>
              </a:r>
              <a:r>
                <a:rPr lang="de-DE" dirty="0" err="1"/>
                <a:t>input</a:t>
              </a:r>
              <a:r>
                <a:rPr lang="de-DE" dirty="0"/>
                <a:t> </a:t>
              </a:r>
              <a:r>
                <a:rPr lang="de-DE" dirty="0" err="1"/>
                <a:t>image</a:t>
              </a:r>
              <a:endParaRPr lang="en-US" dirty="0"/>
            </a:p>
          </p:txBody>
        </p:sp>
      </p:grpSp>
      <p:sp>
        <p:nvSpPr>
          <p:cNvPr id="17" name="Textfeld 16">
            <a:extLst>
              <a:ext uri="{FF2B5EF4-FFF2-40B4-BE49-F238E27FC236}">
                <a16:creationId xmlns:a16="http://schemas.microsoft.com/office/drawing/2014/main" id="{01631B5E-4455-4257-B581-2234918BE30F}"/>
              </a:ext>
            </a:extLst>
          </p:cNvPr>
          <p:cNvSpPr txBox="1"/>
          <p:nvPr/>
        </p:nvSpPr>
        <p:spPr>
          <a:xfrm>
            <a:off x="5947523" y="3065503"/>
            <a:ext cx="170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2.) Classification</a:t>
            </a:r>
            <a:endParaRPr lang="en-US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9EF8CC8-3894-41E2-9469-65F63F669927}"/>
              </a:ext>
            </a:extLst>
          </p:cNvPr>
          <p:cNvSpPr txBox="1"/>
          <p:nvPr/>
        </p:nvSpPr>
        <p:spPr>
          <a:xfrm>
            <a:off x="1355960" y="6030636"/>
            <a:ext cx="2174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3.) Leaf </a:t>
            </a:r>
            <a:r>
              <a:rPr lang="de-DE" dirty="0" err="1"/>
              <a:t>Identification</a:t>
            </a:r>
            <a:endParaRPr lang="en-US" dirty="0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B24C5F95-13DD-43CE-AF00-85609B91AD2B}"/>
              </a:ext>
            </a:extLst>
          </p:cNvPr>
          <p:cNvGrpSpPr/>
          <p:nvPr/>
        </p:nvGrpSpPr>
        <p:grpSpPr>
          <a:xfrm>
            <a:off x="5783381" y="3867129"/>
            <a:ext cx="2026195" cy="2521853"/>
            <a:chOff x="5803858" y="3861048"/>
            <a:chExt cx="2026195" cy="2521853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A3481FB7-683D-425E-B66F-F2BF3D831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3858" y="3861048"/>
              <a:ext cx="2026195" cy="2160000"/>
            </a:xfrm>
            <a:prstGeom prst="rect">
              <a:avLst/>
            </a:prstGeom>
          </p:spPr>
        </p:pic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257B75B1-24E7-4720-A2E4-40B7CDA4FE13}"/>
                </a:ext>
              </a:extLst>
            </p:cNvPr>
            <p:cNvSpPr txBox="1"/>
            <p:nvPr/>
          </p:nvSpPr>
          <p:spPr>
            <a:xfrm>
              <a:off x="5976148" y="6013569"/>
              <a:ext cx="16816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4.) Leaf Analysis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73189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BC069FF4-C259-4D02-9300-626D174226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166" y="796169"/>
            <a:ext cx="2026194" cy="2160000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B65201C-755E-4A78-BEDF-202A34C8E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B8EA116-09B8-4DF4-BDBB-365A2C93E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20000"/>
          </a:xfrm>
        </p:spPr>
        <p:txBody>
          <a:bodyPr/>
          <a:lstStyle/>
          <a:p>
            <a:r>
              <a:rPr lang="de-DE" dirty="0"/>
              <a:t>Image Analysis Pipeline</a:t>
            </a:r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8640D44-8B3D-4F26-B447-10754956109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116" y="3861048"/>
            <a:ext cx="2026195" cy="2160000"/>
          </a:xfrm>
          <a:prstGeom prst="rect">
            <a:avLst/>
          </a:prstGeom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A96B9FD-31DB-4D6C-A90F-64400650B22B}"/>
              </a:ext>
            </a:extLst>
          </p:cNvPr>
          <p:cNvGrpSpPr/>
          <p:nvPr/>
        </p:nvGrpSpPr>
        <p:grpSpPr>
          <a:xfrm>
            <a:off x="1419151" y="796169"/>
            <a:ext cx="2048125" cy="2529332"/>
            <a:chOff x="1419151" y="796169"/>
            <a:chExt cx="2048125" cy="2529332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0FE78683-A668-4661-B42C-A629EE404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0116" y="796169"/>
              <a:ext cx="2026194" cy="2160000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4937F64-AB08-4429-95F8-34CF537042FE}"/>
                </a:ext>
              </a:extLst>
            </p:cNvPr>
            <p:cNvSpPr txBox="1"/>
            <p:nvPr/>
          </p:nvSpPr>
          <p:spPr>
            <a:xfrm>
              <a:off x="1419151" y="2956169"/>
              <a:ext cx="2048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1.) RGB </a:t>
              </a:r>
              <a:r>
                <a:rPr lang="de-DE" dirty="0" err="1"/>
                <a:t>input</a:t>
              </a:r>
              <a:r>
                <a:rPr lang="de-DE" dirty="0"/>
                <a:t> </a:t>
              </a:r>
              <a:r>
                <a:rPr lang="de-DE" dirty="0" err="1"/>
                <a:t>image</a:t>
              </a:r>
              <a:endParaRPr lang="en-US" dirty="0"/>
            </a:p>
          </p:txBody>
        </p:sp>
      </p:grpSp>
      <p:sp>
        <p:nvSpPr>
          <p:cNvPr id="17" name="Textfeld 16">
            <a:extLst>
              <a:ext uri="{FF2B5EF4-FFF2-40B4-BE49-F238E27FC236}">
                <a16:creationId xmlns:a16="http://schemas.microsoft.com/office/drawing/2014/main" id="{01631B5E-4455-4257-B581-2234918BE30F}"/>
              </a:ext>
            </a:extLst>
          </p:cNvPr>
          <p:cNvSpPr txBox="1"/>
          <p:nvPr/>
        </p:nvSpPr>
        <p:spPr>
          <a:xfrm>
            <a:off x="5947523" y="2952952"/>
            <a:ext cx="170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2.) Classification</a:t>
            </a:r>
            <a:endParaRPr lang="en-US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9EF8CC8-3894-41E2-9469-65F63F669927}"/>
              </a:ext>
            </a:extLst>
          </p:cNvPr>
          <p:cNvSpPr txBox="1"/>
          <p:nvPr/>
        </p:nvSpPr>
        <p:spPr>
          <a:xfrm>
            <a:off x="1355960" y="6030636"/>
            <a:ext cx="2174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3.) Leaf </a:t>
            </a:r>
            <a:r>
              <a:rPr lang="de-DE" dirty="0" err="1"/>
              <a:t>Identification</a:t>
            </a:r>
            <a:endParaRPr lang="en-US" dirty="0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B24C5F95-13DD-43CE-AF00-85609B91AD2B}"/>
              </a:ext>
            </a:extLst>
          </p:cNvPr>
          <p:cNvGrpSpPr/>
          <p:nvPr/>
        </p:nvGrpSpPr>
        <p:grpSpPr>
          <a:xfrm>
            <a:off x="5783381" y="3867129"/>
            <a:ext cx="2026195" cy="2521853"/>
            <a:chOff x="5803858" y="3861048"/>
            <a:chExt cx="2026195" cy="2521853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A3481FB7-683D-425E-B66F-F2BF3D831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3858" y="3861048"/>
              <a:ext cx="2026195" cy="2160000"/>
            </a:xfrm>
            <a:prstGeom prst="rect">
              <a:avLst/>
            </a:prstGeom>
          </p:spPr>
        </p:pic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257B75B1-24E7-4720-A2E4-40B7CDA4FE13}"/>
                </a:ext>
              </a:extLst>
            </p:cNvPr>
            <p:cNvSpPr txBox="1"/>
            <p:nvPr/>
          </p:nvSpPr>
          <p:spPr>
            <a:xfrm>
              <a:off x="5976148" y="6013569"/>
              <a:ext cx="16816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4.) Leaf Analysis</a:t>
              </a:r>
              <a:endParaRPr lang="en-US" dirty="0"/>
            </a:p>
          </p:txBody>
        </p:sp>
      </p:grpSp>
      <p:sp>
        <p:nvSpPr>
          <p:cNvPr id="2" name="Rechteck 1">
            <a:extLst>
              <a:ext uri="{FF2B5EF4-FFF2-40B4-BE49-F238E27FC236}">
                <a16:creationId xmlns:a16="http://schemas.microsoft.com/office/drawing/2014/main" id="{802C7F3B-762D-4850-9C28-4B1A6F772D10}"/>
              </a:ext>
            </a:extLst>
          </p:cNvPr>
          <p:cNvSpPr/>
          <p:nvPr/>
        </p:nvSpPr>
        <p:spPr>
          <a:xfrm>
            <a:off x="899592" y="3573016"/>
            <a:ext cx="7272808" cy="2919859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A21DA615-9483-4881-8DAD-32CCA50B776D}"/>
              </a:ext>
            </a:extLst>
          </p:cNvPr>
          <p:cNvSpPr/>
          <p:nvPr/>
        </p:nvSpPr>
        <p:spPr>
          <a:xfrm>
            <a:off x="3563888" y="1732153"/>
            <a:ext cx="2088232" cy="288032"/>
          </a:xfrm>
          <a:prstGeom prst="rightArrow">
            <a:avLst/>
          </a:prstGeom>
          <a:gradFill flip="none" rotWithShape="1">
            <a:gsLst>
              <a:gs pos="0">
                <a:srgbClr val="76A34D"/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B57FB5E-ACC5-4D31-8993-9DA4683B0427}"/>
              </a:ext>
            </a:extLst>
          </p:cNvPr>
          <p:cNvSpPr txBox="1"/>
          <p:nvPr/>
        </p:nvSpPr>
        <p:spPr>
          <a:xfrm>
            <a:off x="3787280" y="1038836"/>
            <a:ext cx="1619931" cy="13651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de-DE" dirty="0" err="1"/>
              <a:t>Trainable</a:t>
            </a:r>
            <a:r>
              <a:rPr lang="de-DE" dirty="0"/>
              <a:t> </a:t>
            </a:r>
            <a:r>
              <a:rPr lang="de-DE" dirty="0" err="1"/>
              <a:t>Weka</a:t>
            </a:r>
            <a:endParaRPr lang="de-DE" dirty="0"/>
          </a:p>
          <a:p>
            <a:pPr>
              <a:lnSpc>
                <a:spcPct val="250000"/>
              </a:lnSpc>
            </a:pPr>
            <a:r>
              <a:rPr lang="de-DE" dirty="0"/>
              <a:t>Segmentation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8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E9C2A4B-9B46-4080-AA5A-214DC58ED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801770"/>
            <a:ext cx="8229600" cy="918336"/>
          </a:xfrm>
        </p:spPr>
        <p:txBody>
          <a:bodyPr>
            <a:normAutofit/>
          </a:bodyPr>
          <a:lstStyle/>
          <a:p>
            <a:r>
              <a:rPr lang="de-DE" dirty="0" err="1"/>
              <a:t>training</a:t>
            </a:r>
            <a:r>
              <a:rPr lang="de-DE" dirty="0"/>
              <a:t> a </a:t>
            </a:r>
            <a:r>
              <a:rPr lang="de-DE" dirty="0" err="1"/>
              <a:t>FastRandomForest</a:t>
            </a:r>
            <a:r>
              <a:rPr lang="de-DE" dirty="0"/>
              <a:t> </a:t>
            </a:r>
            <a:r>
              <a:rPr lang="de-DE" dirty="0" err="1"/>
              <a:t>classifier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Weka</a:t>
            </a:r>
            <a:r>
              <a:rPr lang="de-DE" dirty="0"/>
              <a:t> GUI</a:t>
            </a:r>
          </a:p>
          <a:p>
            <a:r>
              <a:rPr lang="de-DE" dirty="0" err="1"/>
              <a:t>using</a:t>
            </a:r>
            <a:r>
              <a:rPr lang="de-DE" dirty="0"/>
              <a:t> 6 diverse </a:t>
            </a:r>
            <a:r>
              <a:rPr lang="de-DE" dirty="0" err="1"/>
              <a:t>photos</a:t>
            </a:r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C981205-1B15-4C52-A694-2C2DDF183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CDAE2C4-188E-469A-A229-51B9D49D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Trainable</a:t>
            </a:r>
            <a:r>
              <a:rPr lang="de-DE" dirty="0"/>
              <a:t> </a:t>
            </a:r>
            <a:r>
              <a:rPr lang="de-DE" dirty="0" err="1"/>
              <a:t>Weka</a:t>
            </a:r>
            <a:r>
              <a:rPr lang="de-DE" dirty="0"/>
              <a:t> Segmentation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749D2E1-2D79-4C7E-BA5C-09A14919C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756140"/>
            <a:ext cx="6912768" cy="500949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AFE46C7-8916-45CC-850C-38746995E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000" y="756418"/>
            <a:ext cx="6912000" cy="500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8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BC069FF4-C259-4D02-9300-626D174226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166" y="796169"/>
            <a:ext cx="2026194" cy="2160000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B65201C-755E-4A78-BEDF-202A34C8E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B8EA116-09B8-4DF4-BDBB-365A2C93E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20000"/>
          </a:xfrm>
        </p:spPr>
        <p:txBody>
          <a:bodyPr/>
          <a:lstStyle/>
          <a:p>
            <a:r>
              <a:rPr lang="de-DE" dirty="0"/>
              <a:t>Image Analysis Pipeline</a:t>
            </a:r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8640D44-8B3D-4F26-B447-10754956109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116" y="3861048"/>
            <a:ext cx="2026195" cy="2160000"/>
          </a:xfrm>
          <a:prstGeom prst="rect">
            <a:avLst/>
          </a:prstGeom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A96B9FD-31DB-4D6C-A90F-64400650B22B}"/>
              </a:ext>
            </a:extLst>
          </p:cNvPr>
          <p:cNvGrpSpPr/>
          <p:nvPr/>
        </p:nvGrpSpPr>
        <p:grpSpPr>
          <a:xfrm>
            <a:off x="1419151" y="796169"/>
            <a:ext cx="2048125" cy="2529332"/>
            <a:chOff x="1419151" y="796169"/>
            <a:chExt cx="2048125" cy="2529332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0FE78683-A668-4661-B42C-A629EE404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0116" y="796169"/>
              <a:ext cx="2026194" cy="2160000"/>
            </a:xfrm>
            <a:prstGeom prst="rect">
              <a:avLst/>
            </a:prstGeom>
          </p:spPr>
        </p:pic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4937F64-AB08-4429-95F8-34CF537042FE}"/>
                </a:ext>
              </a:extLst>
            </p:cNvPr>
            <p:cNvSpPr txBox="1"/>
            <p:nvPr/>
          </p:nvSpPr>
          <p:spPr>
            <a:xfrm>
              <a:off x="1419151" y="2956169"/>
              <a:ext cx="2048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1.) RGB </a:t>
              </a:r>
              <a:r>
                <a:rPr lang="de-DE" dirty="0" err="1"/>
                <a:t>input</a:t>
              </a:r>
              <a:r>
                <a:rPr lang="de-DE" dirty="0"/>
                <a:t> </a:t>
              </a:r>
              <a:r>
                <a:rPr lang="de-DE" dirty="0" err="1"/>
                <a:t>image</a:t>
              </a:r>
              <a:endParaRPr lang="en-US" dirty="0"/>
            </a:p>
          </p:txBody>
        </p:sp>
      </p:grpSp>
      <p:sp>
        <p:nvSpPr>
          <p:cNvPr id="17" name="Textfeld 16">
            <a:extLst>
              <a:ext uri="{FF2B5EF4-FFF2-40B4-BE49-F238E27FC236}">
                <a16:creationId xmlns:a16="http://schemas.microsoft.com/office/drawing/2014/main" id="{01631B5E-4455-4257-B581-2234918BE30F}"/>
              </a:ext>
            </a:extLst>
          </p:cNvPr>
          <p:cNvSpPr txBox="1"/>
          <p:nvPr/>
        </p:nvSpPr>
        <p:spPr>
          <a:xfrm>
            <a:off x="5947523" y="2952952"/>
            <a:ext cx="170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2.) Classification</a:t>
            </a:r>
            <a:endParaRPr lang="en-US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9EF8CC8-3894-41E2-9469-65F63F669927}"/>
              </a:ext>
            </a:extLst>
          </p:cNvPr>
          <p:cNvSpPr txBox="1"/>
          <p:nvPr/>
        </p:nvSpPr>
        <p:spPr>
          <a:xfrm>
            <a:off x="1355960" y="6030636"/>
            <a:ext cx="2174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3.) Leaf </a:t>
            </a:r>
            <a:r>
              <a:rPr lang="de-DE" dirty="0" err="1"/>
              <a:t>Identification</a:t>
            </a:r>
            <a:endParaRPr lang="en-US" dirty="0"/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B24C5F95-13DD-43CE-AF00-85609B91AD2B}"/>
              </a:ext>
            </a:extLst>
          </p:cNvPr>
          <p:cNvGrpSpPr/>
          <p:nvPr/>
        </p:nvGrpSpPr>
        <p:grpSpPr>
          <a:xfrm>
            <a:off x="5783381" y="3867129"/>
            <a:ext cx="2026195" cy="2521853"/>
            <a:chOff x="5803858" y="3861048"/>
            <a:chExt cx="2026195" cy="2521853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A3481FB7-683D-425E-B66F-F2BF3D831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3858" y="3861048"/>
              <a:ext cx="2026195" cy="2160000"/>
            </a:xfrm>
            <a:prstGeom prst="rect">
              <a:avLst/>
            </a:prstGeom>
          </p:spPr>
        </p:pic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257B75B1-24E7-4720-A2E4-40B7CDA4FE13}"/>
                </a:ext>
              </a:extLst>
            </p:cNvPr>
            <p:cNvSpPr txBox="1"/>
            <p:nvPr/>
          </p:nvSpPr>
          <p:spPr>
            <a:xfrm>
              <a:off x="5976148" y="6013569"/>
              <a:ext cx="16816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4.) Leaf Analysis</a:t>
              </a:r>
              <a:endParaRPr lang="en-US" dirty="0"/>
            </a:p>
          </p:txBody>
        </p:sp>
      </p:grpSp>
      <p:sp>
        <p:nvSpPr>
          <p:cNvPr id="20" name="Rechteck 19">
            <a:extLst>
              <a:ext uri="{FF2B5EF4-FFF2-40B4-BE49-F238E27FC236}">
                <a16:creationId xmlns:a16="http://schemas.microsoft.com/office/drawing/2014/main" id="{988905F6-D793-4EEB-A6E9-A233E17F1EEE}"/>
              </a:ext>
            </a:extLst>
          </p:cNvPr>
          <p:cNvSpPr/>
          <p:nvPr/>
        </p:nvSpPr>
        <p:spPr>
          <a:xfrm>
            <a:off x="1115616" y="737469"/>
            <a:ext cx="2664296" cy="2627403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F1FFBCE9-93E2-42C7-BC4A-D46969238BAC}"/>
              </a:ext>
            </a:extLst>
          </p:cNvPr>
          <p:cNvSpPr/>
          <p:nvPr/>
        </p:nvSpPr>
        <p:spPr>
          <a:xfrm>
            <a:off x="5508104" y="3799250"/>
            <a:ext cx="2664296" cy="2627403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8F6BB4C9-876F-41D0-9E48-CA39D75640D6}"/>
              </a:ext>
            </a:extLst>
          </p:cNvPr>
          <p:cNvSpPr/>
          <p:nvPr/>
        </p:nvSpPr>
        <p:spPr>
          <a:xfrm rot="8658416">
            <a:off x="3516525" y="3306619"/>
            <a:ext cx="2088232" cy="28803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904F682-8F69-447C-8836-D5DABD2C8DC5}"/>
              </a:ext>
            </a:extLst>
          </p:cNvPr>
          <p:cNvSpPr txBox="1"/>
          <p:nvPr/>
        </p:nvSpPr>
        <p:spPr>
          <a:xfrm rot="19554628">
            <a:off x="3763778" y="2577279"/>
            <a:ext cx="1490473" cy="13651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de-DE" dirty="0"/>
              <a:t>Single Leaf</a:t>
            </a:r>
          </a:p>
          <a:p>
            <a:pPr>
              <a:lnSpc>
                <a:spcPct val="250000"/>
              </a:lnSpc>
            </a:pPr>
            <a:r>
              <a:rPr lang="de-DE" dirty="0"/>
              <a:t>Segmentation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843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DC6DECB-D39E-43EB-96B8-2523FEC8EC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573016"/>
            <a:ext cx="8229600" cy="2919859"/>
          </a:xfrm>
        </p:spPr>
        <p:txBody>
          <a:bodyPr/>
          <a:lstStyle/>
          <a:p>
            <a:r>
              <a:rPr lang="de-DE" dirty="0" err="1"/>
              <a:t>input</a:t>
            </a:r>
            <a:r>
              <a:rPr lang="de-DE" dirty="0"/>
              <a:t>: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err="1"/>
              <a:t>image</a:t>
            </a:r>
            <a:endParaRPr lang="de-DE" dirty="0"/>
          </a:p>
          <a:p>
            <a:r>
              <a:rPr lang="de-DE" dirty="0" err="1"/>
              <a:t>step</a:t>
            </a:r>
            <a:r>
              <a:rPr lang="de-DE" dirty="0"/>
              <a:t> 1: </a:t>
            </a:r>
            <a:r>
              <a:rPr lang="de-DE" dirty="0" err="1"/>
              <a:t>compute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, i.e. </a:t>
            </a:r>
            <a:r>
              <a:rPr lang="de-DE" dirty="0" err="1"/>
              <a:t>compute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pixel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chamfer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nearest</a:t>
            </a:r>
            <a:r>
              <a:rPr lang="de-DE" dirty="0"/>
              <a:t> </a:t>
            </a:r>
            <a:r>
              <a:rPr lang="de-DE" dirty="0" err="1"/>
              <a:t>background</a:t>
            </a:r>
            <a:r>
              <a:rPr lang="de-DE" dirty="0"/>
              <a:t> (</a:t>
            </a:r>
            <a:r>
              <a:rPr lang="de-DE" dirty="0" err="1"/>
              <a:t>black</a:t>
            </a:r>
            <a:r>
              <a:rPr lang="de-DE" dirty="0"/>
              <a:t>) </a:t>
            </a:r>
            <a:r>
              <a:rPr lang="de-DE" dirty="0" err="1"/>
              <a:t>pixel</a:t>
            </a:r>
            <a:endParaRPr lang="de-DE" dirty="0"/>
          </a:p>
          <a:p>
            <a:r>
              <a:rPr lang="de-DE" dirty="0" err="1"/>
              <a:t>step</a:t>
            </a:r>
            <a:r>
              <a:rPr lang="de-DE" dirty="0"/>
              <a:t> 2: </a:t>
            </a:r>
            <a:r>
              <a:rPr lang="de-DE" dirty="0" err="1"/>
              <a:t>draw</a:t>
            </a:r>
            <a:r>
              <a:rPr lang="de-DE" dirty="0"/>
              <a:t> a </a:t>
            </a:r>
            <a:r>
              <a:rPr lang="de-DE" dirty="0" err="1"/>
              <a:t>line</a:t>
            </a:r>
            <a:r>
              <a:rPr lang="de-DE" dirty="0"/>
              <a:t> (= separate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)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„</a:t>
            </a:r>
            <a:r>
              <a:rPr lang="de-DE" dirty="0" err="1"/>
              <a:t>watersheds</a:t>
            </a:r>
            <a:r>
              <a:rPr lang="de-DE" dirty="0"/>
              <a:t>“ </a:t>
            </a:r>
            <a:r>
              <a:rPr lang="de-DE" dirty="0" err="1"/>
              <a:t>meet</a:t>
            </a:r>
            <a:endParaRPr lang="de-DE" dirty="0"/>
          </a:p>
          <a:p>
            <a:r>
              <a:rPr lang="de-DE" dirty="0" err="1"/>
              <a:t>output</a:t>
            </a:r>
            <a:r>
              <a:rPr lang="de-DE" dirty="0"/>
              <a:t>: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added</a:t>
            </a:r>
            <a:r>
              <a:rPr lang="de-DE" dirty="0"/>
              <a:t> </a:t>
            </a:r>
            <a:r>
              <a:rPr lang="de-DE" dirty="0" err="1"/>
              <a:t>watershed</a:t>
            </a:r>
            <a:r>
              <a:rPr lang="de-DE" dirty="0"/>
              <a:t> </a:t>
            </a:r>
            <a:r>
              <a:rPr lang="de-DE" dirty="0" err="1"/>
              <a:t>lines</a:t>
            </a:r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7832D4-EF8A-4672-B74F-07D7DD863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5283D-A7AA-453E-BA45-7E348D332D84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94CCF9F-7130-4ECD-B88D-C6DC27B99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Watershed</a:t>
            </a:r>
            <a:r>
              <a:rPr lang="de-DE" dirty="0"/>
              <a:t> Segmentation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9118C5D-21E1-4094-9B6B-68C74E418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875084"/>
            <a:ext cx="2125395" cy="2520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F26DF25-9384-469F-B40F-4B5A9CC78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8963" y="875084"/>
            <a:ext cx="2125395" cy="2520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4D16660-CC49-4AD3-AF9A-81AE4453CF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1405" y="875084"/>
            <a:ext cx="2125395" cy="2520000"/>
          </a:xfrm>
          <a:prstGeom prst="rect">
            <a:avLst/>
          </a:prstGeom>
        </p:spPr>
      </p:pic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20D109D1-680F-45E2-ADB7-D03485C9F040}"/>
              </a:ext>
            </a:extLst>
          </p:cNvPr>
          <p:cNvCxnSpPr/>
          <p:nvPr/>
        </p:nvCxnSpPr>
        <p:spPr>
          <a:xfrm>
            <a:off x="2771800" y="2135084"/>
            <a:ext cx="576064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6C825716-E359-4F6D-BB66-99A87A198644}"/>
              </a:ext>
            </a:extLst>
          </p:cNvPr>
          <p:cNvCxnSpPr/>
          <p:nvPr/>
        </p:nvCxnSpPr>
        <p:spPr>
          <a:xfrm>
            <a:off x="5796136" y="2135084"/>
            <a:ext cx="576064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2D984286-2A74-4721-87B5-8C6F0581DBAD}"/>
              </a:ext>
            </a:extLst>
          </p:cNvPr>
          <p:cNvSpPr txBox="1"/>
          <p:nvPr/>
        </p:nvSpPr>
        <p:spPr>
          <a:xfrm>
            <a:off x="2851755" y="176444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chemeClr val="accent6"/>
                </a:solidFill>
              </a:rPr>
              <a:t>1</a:t>
            </a:r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1BA12F-369B-4F94-B0C8-0D9A77F92E5F}"/>
              </a:ext>
            </a:extLst>
          </p:cNvPr>
          <p:cNvSpPr txBox="1"/>
          <p:nvPr/>
        </p:nvSpPr>
        <p:spPr>
          <a:xfrm>
            <a:off x="5910807" y="176444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chemeClr val="accent6"/>
                </a:solidFill>
              </a:rPr>
              <a:t>2</a:t>
            </a:r>
            <a:endParaRPr 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055806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Nyad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338</Words>
  <Application>Microsoft Office PowerPoint</Application>
  <PresentationFormat>Bildschirmpräsentation (4:3)</PresentationFormat>
  <Paragraphs>84</Paragraphs>
  <Slides>14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Lucida Sans</vt:lpstr>
      <vt:lpstr>Larissa-Design</vt:lpstr>
      <vt:lpstr>Programming Project 03</vt:lpstr>
      <vt:lpstr>Plant Phenotyping</vt:lpstr>
      <vt:lpstr>Computer Science Part</vt:lpstr>
      <vt:lpstr>Goal of this Project</vt:lpstr>
      <vt:lpstr>Image Analysis Pipeline</vt:lpstr>
      <vt:lpstr>Image Analysis Pipeline</vt:lpstr>
      <vt:lpstr>Trainable Weka Segmentation</vt:lpstr>
      <vt:lpstr>Image Analysis Pipeline</vt:lpstr>
      <vt:lpstr>Watershed Segmentation</vt:lpstr>
      <vt:lpstr>Image Analysis Pipeline</vt:lpstr>
      <vt:lpstr>Particle Analyzer</vt:lpstr>
      <vt:lpstr>Data Analysis</vt:lpstr>
      <vt:lpstr>Summary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Regina</dc:creator>
  <cp:lastModifiedBy>Regina Wehler</cp:lastModifiedBy>
  <cp:revision>1593</cp:revision>
  <cp:lastPrinted>2018-03-05T16:06:06Z</cp:lastPrinted>
  <dcterms:created xsi:type="dcterms:W3CDTF">2012-11-09T20:22:34Z</dcterms:created>
  <dcterms:modified xsi:type="dcterms:W3CDTF">2018-12-30T17:58:49Z</dcterms:modified>
</cp:coreProperties>
</file>